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71" r:id="rId1"/>
    <p:sldMasterId id="2147484110" r:id="rId2"/>
    <p:sldMasterId id="2147484149" r:id="rId3"/>
    <p:sldMasterId id="2147484162" r:id="rId4"/>
  </p:sldMasterIdLst>
  <p:notesMasterIdLst>
    <p:notesMasterId r:id="rId28"/>
  </p:notesMasterIdLst>
  <p:handoutMasterIdLst>
    <p:handoutMasterId r:id="rId29"/>
  </p:handoutMasterIdLst>
  <p:sldIdLst>
    <p:sldId id="437" r:id="rId5"/>
    <p:sldId id="414" r:id="rId6"/>
    <p:sldId id="466" r:id="rId7"/>
    <p:sldId id="468" r:id="rId8"/>
    <p:sldId id="423" r:id="rId9"/>
    <p:sldId id="424" r:id="rId10"/>
    <p:sldId id="426" r:id="rId11"/>
    <p:sldId id="427" r:id="rId12"/>
    <p:sldId id="442" r:id="rId13"/>
    <p:sldId id="452" r:id="rId14"/>
    <p:sldId id="463" r:id="rId15"/>
    <p:sldId id="454" r:id="rId16"/>
    <p:sldId id="457" r:id="rId17"/>
    <p:sldId id="455" r:id="rId18"/>
    <p:sldId id="458" r:id="rId19"/>
    <p:sldId id="462" r:id="rId20"/>
    <p:sldId id="451" r:id="rId21"/>
    <p:sldId id="460" r:id="rId22"/>
    <p:sldId id="444" r:id="rId23"/>
    <p:sldId id="443" r:id="rId24"/>
    <p:sldId id="459" r:id="rId25"/>
    <p:sldId id="448" r:id="rId26"/>
    <p:sldId id="44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n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n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n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n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n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8" autoAdjust="0"/>
    <p:restoredTop sz="94728" autoAdjust="0"/>
  </p:normalViewPr>
  <p:slideViewPr>
    <p:cSldViewPr>
      <p:cViewPr>
        <p:scale>
          <a:sx n="106" d="100"/>
          <a:sy n="106" d="100"/>
        </p:scale>
        <p:origin x="-1764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8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858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CropLife Malaysia</a:t>
            </a: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876800" y="8686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22/10/2010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 The 3</a:t>
            </a:r>
            <a:r>
              <a:rPr lang="en-US" baseline="30000"/>
              <a:t>rd</a:t>
            </a:r>
            <a:r>
              <a:rPr lang="en-US"/>
              <a:t> AgroEnvironment Seminar, Hilton Hotel, Kuantan, 12-15 June 2011 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19800" y="8685213"/>
            <a:ext cx="836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fld id="{FA87C4AF-EA74-4EB7-834D-99C8611C84D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>
            <a:lum bright="-6000" contrast="50000"/>
          </a:blip>
          <a:srcRect/>
          <a:stretch>
            <a:fillRect/>
          </a:stretch>
        </p:blipFill>
        <p:spPr bwMode="auto">
          <a:xfrm>
            <a:off x="228600" y="0"/>
            <a:ext cx="420688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86868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200">
              <a:effectLst/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200">
              <a:effectLst/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effectLst/>
                <a:latin typeface="Arial" charset="0"/>
              </a:rPr>
              <a:t>Dissipation of atrazin</a:t>
            </a:r>
          </a:p>
        </p:txBody>
      </p:sp>
    </p:spTree>
    <p:extLst>
      <p:ext uri="{BB962C8B-B14F-4D97-AF65-F5344CB8AC3E}">
        <p14:creationId xmlns:p14="http://schemas.microsoft.com/office/powerpoint/2010/main" val="16413287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r>
              <a:rPr lang="en-US" smtClean="0"/>
              <a:t>CropLife Malaysia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22/10/2010</a:t>
            </a:r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fld id="{C295F934-11F2-4221-B2CF-A4D3A3533D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63096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1F497D"/>
              </a:buClr>
            </a:pPr>
            <a:r>
              <a:rPr lang="en-US" altLang="en-US">
                <a:solidFill>
                  <a:srgbClr val="000000"/>
                </a:solidFill>
              </a:rPr>
              <a:t>22/10/2010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1F497D"/>
              </a:buClr>
            </a:pPr>
            <a:fld id="{1C93156D-C3B7-49AF-98BA-27B3747A9859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>
                  <a:srgbClr val="1F497D"/>
                </a:buClr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306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solidFill>
                  <a:prstClr val="black"/>
                </a:solidFill>
              </a:rPr>
              <a:t>22/10/2010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0347D8-A3E4-43F4-8BA5-31BFCFAB6838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CropLife Malaysia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84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CropLife Malaysia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22/10/2010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934-11F2-4221-B2CF-A4D3A3533D9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6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585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5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012223E-1AD1-4258-9F01-1DC5DCE95DAC}" type="datetime1">
              <a:rPr lang="en-US" smtClean="0">
                <a:solidFill>
                  <a:srgbClr val="FFFFFF"/>
                </a:solidFill>
              </a:rPr>
              <a:t>8/6/2020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9126AC0-4945-4D20-A8DF-9F1A0A8E222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045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C1B10-BB6E-4809-92C0-CA11DAA790C8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FED8-2A98-43B3-94BC-BC94BB4775A9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97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99755-63FF-4847-9855-B480AF0DF773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B5705-EDD7-4F34-97AD-3E683081D7CA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41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6918E-46D0-464A-863E-FE88B9E13A0E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AC4F4-4157-48AA-8D0E-65B29F20A241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2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81B4F-1FBB-467D-840B-5CDF7B91DBA8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B148F-0592-4B5D-BAC6-B82A3151BC5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791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8EE7E-DDCC-475E-94AF-C30FF7E9AE2C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94738-D289-4FB6-9F62-EE1BE977876D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26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9D9E-9D04-4B11-B2B7-84931E4C500C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3978F-7906-4423-BC00-3E5E37BD9956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304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09126-D4F8-4F75-B543-E9038F0CCFF7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D69C6-7AF1-454B-B486-990701FB5CDC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0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DFAE-07E6-4BCC-BB38-0E32A688C69C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13600-8522-447B-A6B5-EEAACB98D858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689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0DF2D-6210-4A66-9F55-705EAC0A99C4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145A7-9B5A-4B37-B730-98D8961D9E0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48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B69E7-48C6-44F9-88BF-A800758E351B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7DE42-AF3F-4FCC-AD7E-CF032722D3C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941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981200"/>
            <a:ext cx="40386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76700"/>
            <a:ext cx="40386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7F0B4-82F8-4051-AECF-28B1955CCD0D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EB7C3-5F2A-4395-BDF7-6B80D9D18E22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83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585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5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81A5154-B01B-4026-9839-8D5EA6DBA220}" type="datetime1">
              <a:rPr lang="en-US" smtClean="0">
                <a:solidFill>
                  <a:srgbClr val="FFFFFF"/>
                </a:solidFill>
              </a:rPr>
              <a:t>8/6/2020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9126AC0-4945-4D20-A8DF-9F1A0A8E222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185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C1B10-BB6E-4809-92C0-CA11DAA790C8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B5A4F-0BB9-45A3-9916-548FD1397F6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43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99755-63FF-4847-9855-B480AF0DF773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964D0-804A-42E6-8DCE-2CA3559F01F0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77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6918E-46D0-464A-863E-FE88B9E13A0E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0B7F9-2C01-43CF-8CB8-C32BEE5D6F31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346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81B4F-1FBB-467D-840B-5CDF7B91DBA8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7C424-B7E0-4079-B7AC-8F1F4911C6C9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008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8EE7E-DDCC-475E-94AF-C30FF7E9AE2C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0A87E-14A7-40E0-A5D3-F6C87FDE466D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550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9D9E-9D04-4B11-B2B7-84931E4C500C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78B93-ED44-403B-8086-4AE47A7EBC5A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048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09126-D4F8-4F75-B543-E9038F0CCFF7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288F5-C7B0-4330-9D2B-DCA9793A2CEE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70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DFAE-07E6-4BCC-BB38-0E32A688C69C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5ECAC-31F2-40D8-AC7A-91FDAB816A5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955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0DF2D-6210-4A66-9F55-705EAC0A99C4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6A6DA-0D1A-4AAC-99B5-F1760FC3FCD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559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48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B69E7-48C6-44F9-88BF-A800758E351B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37238-7B8E-4DB3-B0C0-03468BABC581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28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981200"/>
            <a:ext cx="40386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76700"/>
            <a:ext cx="40386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7F0B4-82F8-4051-AECF-28B1955CCD0D}" type="slidenum">
              <a:rPr lang="en-US">
                <a:solidFill>
                  <a:srgbClr val="FFCC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B6543-F46A-49AE-B6DE-1ACD6DDB6598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049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585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5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buClr>
                <a:srgbClr val="E5E5FF"/>
              </a:buClr>
              <a:defRPr/>
            </a:pPr>
            <a:fld id="{57F9AC7A-A382-4008-A582-EB4D1E9981E2}" type="datetime1">
              <a:rPr lang="en-US" smtClean="0">
                <a:solidFill>
                  <a:srgbClr val="FFFFFF"/>
                </a:solidFill>
              </a:rPr>
              <a:t>8/6/2020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buClr>
                <a:srgbClr val="E5E5FF"/>
              </a:buClr>
              <a:defRPr/>
            </a:pPr>
            <a:fld id="{E9126AC0-4945-4D20-A8DF-9F1A0A8E2222}" type="slidenum">
              <a:rPr lang="en-US">
                <a:solidFill>
                  <a:srgbClr val="FFFFFF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542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51853155-58D9-4974-8225-F1278C3D9E88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052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31299755-63FF-4847-9855-B480AF0DF773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4B40F979-4420-41D1-9315-AC32FCCC0584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3229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4536918E-46D0-464A-863E-FE88B9E13A0E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F72E6852-C1B4-441D-A371-02754F9377F3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688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FFE81B4F-1FBB-467D-840B-5CDF7B91DBA8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5FA83F38-2B98-4BD8-85E2-EE4FEBEED278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4153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6788EE7E-DDCC-475E-94AF-C30FF7E9AE2C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AC303A88-81B3-4770-846F-935612213AE7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668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D4A69D9E-9D04-4B11-B2B7-84931E4C500C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60C9E6DD-C120-4D72-87DB-D1F78823817B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19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BF909126-D4F8-4F75-B543-E9038F0CCFF7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A0251700-F8FC-4C5D-9191-5E1A438F5114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3323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2909DFAE-07E6-4BCC-BB38-0E32A688C69C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32E46985-E8DD-40C0-A37D-0120484455E8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434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1B80DF2D-6210-4A66-9F55-705EAC0A99C4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D3F0F640-EC9F-44B1-889B-DFC0E1F925C6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356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48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4D6B69E7-48C6-44F9-88BF-A800758E351B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7D623B8B-E567-4BFC-B5F0-CA9F73CCBDBA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416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981200"/>
            <a:ext cx="40386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76700"/>
            <a:ext cx="40386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9DC7F0B4-82F8-4051-AECF-28B1955CCD0D}" type="slidenum">
              <a:rPr lang="en-US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‹#›</a:t>
            </a:fld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E5E5FF"/>
              </a:buClr>
              <a:defRPr/>
            </a:pPr>
            <a:fld id="{39DCA71B-54C9-4D79-84BF-FE380F450151}" type="datetime1">
              <a:rPr lang="en-US" smtClean="0">
                <a:solidFill>
                  <a:srgbClr val="FFCC00"/>
                </a:solidFill>
              </a:rPr>
              <a:t>8/6/2020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562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F798-8371-4700-9AFE-99D807640D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673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9BD75-DBC2-4CC3-8034-5C93A307D74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440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F72-8215-493D-AD54-3C19771342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6413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0638-810D-4DCF-9137-210E879CD0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069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02C3-126F-443A-8E59-221A3079B5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102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5E26-F8D6-48D1-8402-D5702E30AD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4019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A54B-CBE2-4A25-ABA7-C6A784BEA9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9241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122F-88C0-4C08-B7B4-577EB3DF21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500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1DA0-FB23-4799-B38A-CDBE3D61CB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584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6531-DB1A-4E5B-83C7-37CF9156BE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97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4919-9B12-469F-9AEE-F78D64F2E5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41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mardi.gov.my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hyperlink" Target="http://www.mardi.gov.my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hyperlink" Target="http://www.mardi.gov.my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3400" y="6248400"/>
            <a:ext cx="838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4AD3AAF-2129-4F8E-A484-787327CBB73C}" type="slidenum">
              <a:rPr lang="en-US">
                <a:solidFill>
                  <a:srgbClr val="FFCC00"/>
                </a:solidFill>
                <a:effectLst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en-US">
              <a:solidFill>
                <a:srgbClr val="FFCC00"/>
              </a:solidFill>
              <a:effectLst/>
            </a:endParaRPr>
          </a:p>
        </p:txBody>
      </p:sp>
      <p:grpSp>
        <p:nvGrpSpPr>
          <p:cNvPr id="1027" name="Group 4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4822" name="Freeform 6"/>
              <p:cNvSpPr>
                <a:spLocks/>
              </p:cNvSpPr>
              <p:nvPr userDrawn="1"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3" name="Freeform 7"/>
              <p:cNvSpPr>
                <a:spLocks/>
              </p:cNvSpPr>
              <p:nvPr userDrawn="1"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4" name="Freeform 8"/>
              <p:cNvSpPr>
                <a:spLocks/>
              </p:cNvSpPr>
              <p:nvPr userDrawn="1"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5" name="Freeform 9"/>
              <p:cNvSpPr>
                <a:spLocks/>
              </p:cNvSpPr>
              <p:nvPr userDrawn="1"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6" name="Freeform 10"/>
              <p:cNvSpPr>
                <a:spLocks/>
              </p:cNvSpPr>
              <p:nvPr userDrawn="1"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34827" name="Freeform 11"/>
            <p:cNvSpPr>
              <a:spLocks/>
            </p:cNvSpPr>
            <p:nvPr userDrawn="1"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4828" name="Freeform 12"/>
            <p:cNvSpPr>
              <a:spLocks/>
            </p:cNvSpPr>
            <p:nvPr userDrawn="1"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48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48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200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hlink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200" y="6248400"/>
            <a:ext cx="1143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3EC1794E-A174-41C2-8FA8-4D55C07C4BF2}" type="datetime1">
              <a:rPr lang="en-US" smtClean="0">
                <a:solidFill>
                  <a:srgbClr val="FFCC00"/>
                </a:solidFill>
                <a:effectLst/>
              </a:rPr>
              <a:t>8/6/2020</a:t>
            </a:fld>
            <a:endParaRPr lang="en-US">
              <a:solidFill>
                <a:srgbClr val="FFCC00"/>
              </a:solidFill>
              <a:effectLst/>
            </a:endParaRPr>
          </a:p>
        </p:txBody>
      </p:sp>
      <p:sp>
        <p:nvSpPr>
          <p:cNvPr id="1032" name="Rectangle 18"/>
          <p:cNvSpPr>
            <a:spLocks noChangeArrowheads="1"/>
          </p:cNvSpPr>
          <p:nvPr userDrawn="1"/>
        </p:nvSpPr>
        <p:spPr bwMode="auto">
          <a:xfrm>
            <a:off x="685800" y="152400"/>
            <a:ext cx="3276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smtClean="0">
                <a:solidFill>
                  <a:srgbClr val="FFCC00"/>
                </a:solidFill>
                <a:effectLst/>
                <a:latin typeface="Arial" pitchFamily="34" charset="0"/>
                <a:hlinkClick r:id="rId14"/>
              </a:rPr>
              <a:t>www.mardi.gov.my</a:t>
            </a:r>
            <a:r>
              <a:rPr lang="en-US" altLang="en-US" sz="1200" smtClean="0">
                <a:solidFill>
                  <a:srgbClr val="FFCC00"/>
                </a:solidFill>
                <a:effectLst/>
                <a:latin typeface="Arial" pitchFamily="34" charset="0"/>
              </a:rPr>
              <a:t>    ckngan@mardi.gov.my </a:t>
            </a:r>
          </a:p>
        </p:txBody>
      </p:sp>
      <p:sp>
        <p:nvSpPr>
          <p:cNvPr id="1033" name="Rectangle 19"/>
          <p:cNvSpPr>
            <a:spLocks noChangeArrowheads="1"/>
          </p:cNvSpPr>
          <p:nvPr/>
        </p:nvSpPr>
        <p:spPr bwMode="auto">
          <a:xfrm>
            <a:off x="304800" y="6172200"/>
            <a:ext cx="320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smtClean="0">
              <a:solidFill>
                <a:srgbClr val="FFCC00"/>
              </a:solidFill>
              <a:effectLst/>
              <a:latin typeface="Arial" pitchFamily="34" charset="0"/>
            </a:endParaRPr>
          </a:p>
        </p:txBody>
      </p:sp>
      <p:pic>
        <p:nvPicPr>
          <p:cNvPr id="1034" name="Picture 20" descr="Mardi%20Logo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889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0127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3400" y="6248400"/>
            <a:ext cx="838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4AD3AAF-2129-4F8E-A484-787327CBB73C}" type="slidenum">
              <a:rPr lang="en-US">
                <a:solidFill>
                  <a:srgbClr val="FFCC00"/>
                </a:solidFill>
                <a:effectLst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en-US">
              <a:solidFill>
                <a:srgbClr val="FFCC00"/>
              </a:solidFill>
              <a:effectLst/>
            </a:endParaRPr>
          </a:p>
        </p:txBody>
      </p:sp>
      <p:grpSp>
        <p:nvGrpSpPr>
          <p:cNvPr id="1027" name="Group 4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4822" name="Freeform 6"/>
              <p:cNvSpPr>
                <a:spLocks/>
              </p:cNvSpPr>
              <p:nvPr userDrawn="1"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3" name="Freeform 7"/>
              <p:cNvSpPr>
                <a:spLocks/>
              </p:cNvSpPr>
              <p:nvPr userDrawn="1"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4" name="Freeform 8"/>
              <p:cNvSpPr>
                <a:spLocks/>
              </p:cNvSpPr>
              <p:nvPr userDrawn="1"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5" name="Freeform 9"/>
              <p:cNvSpPr>
                <a:spLocks/>
              </p:cNvSpPr>
              <p:nvPr userDrawn="1"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6" name="Freeform 10"/>
              <p:cNvSpPr>
                <a:spLocks/>
              </p:cNvSpPr>
              <p:nvPr userDrawn="1"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34827" name="Freeform 11"/>
            <p:cNvSpPr>
              <a:spLocks/>
            </p:cNvSpPr>
            <p:nvPr userDrawn="1"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4828" name="Freeform 12"/>
            <p:cNvSpPr>
              <a:spLocks/>
            </p:cNvSpPr>
            <p:nvPr userDrawn="1"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48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48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200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hlink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200" y="6248400"/>
            <a:ext cx="1143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3B1B4AB5-3ED3-4124-9C05-A25C03B1A1C7}" type="datetime1">
              <a:rPr lang="en-US" smtClean="0">
                <a:solidFill>
                  <a:srgbClr val="FFCC00"/>
                </a:solidFill>
                <a:effectLst/>
              </a:rPr>
              <a:t>8/6/2020</a:t>
            </a:fld>
            <a:endParaRPr lang="en-US">
              <a:solidFill>
                <a:srgbClr val="FFCC00"/>
              </a:solidFill>
              <a:effectLst/>
            </a:endParaRPr>
          </a:p>
        </p:txBody>
      </p:sp>
      <p:sp>
        <p:nvSpPr>
          <p:cNvPr id="1032" name="Rectangle 18"/>
          <p:cNvSpPr>
            <a:spLocks noChangeArrowheads="1"/>
          </p:cNvSpPr>
          <p:nvPr userDrawn="1"/>
        </p:nvSpPr>
        <p:spPr bwMode="auto">
          <a:xfrm>
            <a:off x="685800" y="152400"/>
            <a:ext cx="3276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smtClean="0">
                <a:solidFill>
                  <a:srgbClr val="FFCC00"/>
                </a:solidFill>
                <a:effectLst/>
                <a:latin typeface="Arial" pitchFamily="34" charset="0"/>
                <a:hlinkClick r:id="rId14"/>
              </a:rPr>
              <a:t>www.mardi.gov.my</a:t>
            </a:r>
            <a:r>
              <a:rPr lang="en-US" altLang="en-US" sz="1200" smtClean="0">
                <a:solidFill>
                  <a:srgbClr val="FFCC00"/>
                </a:solidFill>
                <a:effectLst/>
                <a:latin typeface="Arial" pitchFamily="34" charset="0"/>
              </a:rPr>
              <a:t>    ckngan@mardi.gov.my </a:t>
            </a:r>
          </a:p>
        </p:txBody>
      </p:sp>
      <p:sp>
        <p:nvSpPr>
          <p:cNvPr id="1033" name="Rectangle 19"/>
          <p:cNvSpPr>
            <a:spLocks noChangeArrowheads="1"/>
          </p:cNvSpPr>
          <p:nvPr/>
        </p:nvSpPr>
        <p:spPr bwMode="auto">
          <a:xfrm>
            <a:off x="304800" y="6172200"/>
            <a:ext cx="320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smtClean="0">
              <a:solidFill>
                <a:srgbClr val="FFCC00"/>
              </a:solidFill>
              <a:effectLst/>
              <a:latin typeface="Arial" pitchFamily="34" charset="0"/>
            </a:endParaRPr>
          </a:p>
        </p:txBody>
      </p:sp>
      <p:pic>
        <p:nvPicPr>
          <p:cNvPr id="1034" name="Picture 20" descr="Mardi%20Logo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889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0015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  <p:sldLayoutId id="214748412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3400" y="6248400"/>
            <a:ext cx="838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4AD3AAF-2129-4F8E-A484-787327CBB73C}" type="slidenum">
              <a:rPr lang="en-US">
                <a:solidFill>
                  <a:srgbClr val="FFCC00"/>
                </a:solidFill>
                <a:effectLst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en-US">
              <a:solidFill>
                <a:srgbClr val="FFCC00"/>
              </a:solidFill>
              <a:effectLst/>
            </a:endParaRPr>
          </a:p>
        </p:txBody>
      </p:sp>
      <p:grpSp>
        <p:nvGrpSpPr>
          <p:cNvPr id="1027" name="Group 4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4822" name="Freeform 6"/>
              <p:cNvSpPr>
                <a:spLocks/>
              </p:cNvSpPr>
              <p:nvPr userDrawn="1"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3" name="Freeform 7"/>
              <p:cNvSpPr>
                <a:spLocks/>
              </p:cNvSpPr>
              <p:nvPr userDrawn="1"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4" name="Freeform 8"/>
              <p:cNvSpPr>
                <a:spLocks/>
              </p:cNvSpPr>
              <p:nvPr userDrawn="1"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5" name="Freeform 9"/>
              <p:cNvSpPr>
                <a:spLocks/>
              </p:cNvSpPr>
              <p:nvPr userDrawn="1"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826" name="Freeform 10"/>
              <p:cNvSpPr>
                <a:spLocks/>
              </p:cNvSpPr>
              <p:nvPr userDrawn="1"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>
                    <a:srgbClr val="E5E5FF"/>
                  </a:buCl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34827" name="Freeform 11"/>
            <p:cNvSpPr>
              <a:spLocks/>
            </p:cNvSpPr>
            <p:nvPr userDrawn="1"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4828" name="Freeform 12"/>
            <p:cNvSpPr>
              <a:spLocks/>
            </p:cNvSpPr>
            <p:nvPr userDrawn="1"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E5E5FF"/>
                </a:buCl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48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48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200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hlink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CC00"/>
                </a:solidFill>
              </a:rPr>
              <a:t>Workshop on pesticide residue registration in food crop and dietary risk assessment in Malaysia, Dorsett Grand Subang, 17/5/2016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200" y="6248400"/>
            <a:ext cx="1143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0BA069D0-1C47-4AF0-960A-74247089C316}" type="datetime1">
              <a:rPr lang="en-US" smtClean="0">
                <a:solidFill>
                  <a:srgbClr val="FFCC00"/>
                </a:solidFill>
                <a:effectLst/>
              </a:rPr>
              <a:t>8/6/2020</a:t>
            </a:fld>
            <a:endParaRPr lang="en-US">
              <a:solidFill>
                <a:srgbClr val="FFCC00"/>
              </a:solidFill>
              <a:effectLst/>
            </a:endParaRPr>
          </a:p>
        </p:txBody>
      </p:sp>
      <p:sp>
        <p:nvSpPr>
          <p:cNvPr id="1032" name="Rectangle 18"/>
          <p:cNvSpPr>
            <a:spLocks noChangeArrowheads="1"/>
          </p:cNvSpPr>
          <p:nvPr userDrawn="1"/>
        </p:nvSpPr>
        <p:spPr bwMode="auto">
          <a:xfrm>
            <a:off x="685800" y="152400"/>
            <a:ext cx="3276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smtClean="0">
                <a:solidFill>
                  <a:srgbClr val="FFCC00"/>
                </a:solidFill>
                <a:effectLst/>
                <a:latin typeface="Arial" pitchFamily="34" charset="0"/>
                <a:hlinkClick r:id="rId14"/>
              </a:rPr>
              <a:t>www.mardi.gov.my</a:t>
            </a:r>
            <a:r>
              <a:rPr lang="en-US" altLang="en-US" sz="1200" smtClean="0">
                <a:solidFill>
                  <a:srgbClr val="FFCC00"/>
                </a:solidFill>
                <a:effectLst/>
                <a:latin typeface="Arial" pitchFamily="34" charset="0"/>
              </a:rPr>
              <a:t>    ckngan@mardi.gov.my </a:t>
            </a:r>
          </a:p>
        </p:txBody>
      </p:sp>
      <p:sp>
        <p:nvSpPr>
          <p:cNvPr id="1033" name="Rectangle 19"/>
          <p:cNvSpPr>
            <a:spLocks noChangeArrowheads="1"/>
          </p:cNvSpPr>
          <p:nvPr/>
        </p:nvSpPr>
        <p:spPr bwMode="auto">
          <a:xfrm>
            <a:off x="304800" y="6172200"/>
            <a:ext cx="320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smtClean="0">
              <a:solidFill>
                <a:srgbClr val="FFCC00"/>
              </a:solidFill>
              <a:effectLst/>
              <a:latin typeface="Arial" pitchFamily="34" charset="0"/>
            </a:endParaRPr>
          </a:p>
        </p:txBody>
      </p:sp>
      <p:pic>
        <p:nvPicPr>
          <p:cNvPr id="1034" name="Picture 20" descr="Mardi%20Logo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889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346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60104474-F7C5-49F9-96B2-F556CC7691AB}" type="datetime1">
              <a:rPr lang="en-US" smtClean="0">
                <a:solidFill>
                  <a:prstClr val="black">
                    <a:tint val="75000"/>
                  </a:prstClr>
                </a:solidFill>
                <a:effectLst/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8/6/2020</a:t>
            </a:fld>
            <a:endParaRPr lang="en-US">
              <a:solidFill>
                <a:prstClr val="black">
                  <a:tint val="75000"/>
                </a:prstClr>
              </a:solidFill>
              <a:effectLst/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effectLst/>
                <a:latin typeface="Calibri"/>
              </a:rPr>
              <a:t>Tne 1st Steering Commitee of WTO-STDF-337/ASEAN Project Residue Data Generation, 22 January 2013, Ho Chi Minh, Viet Nam</a:t>
            </a:r>
            <a:endParaRPr lang="en-US">
              <a:solidFill>
                <a:prstClr val="black">
                  <a:tint val="75000"/>
                </a:prstClr>
              </a:solidFill>
              <a:effectLst/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492C7CC0-5C88-4D90-828B-6A1ABE44730E}" type="slidenum">
              <a:rPr lang="en-US" smtClean="0">
                <a:solidFill>
                  <a:prstClr val="black">
                    <a:tint val="75000"/>
                  </a:prstClr>
                </a:solidFill>
                <a:effectLst/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509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2743200"/>
            <a:ext cx="91440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hlink"/>
                </a:solidFill>
              </a:rPr>
              <a:t/>
            </a:r>
            <a:br>
              <a:rPr lang="en-US" sz="2400" dirty="0" smtClean="0">
                <a:solidFill>
                  <a:schemeClr val="hlink"/>
                </a:solidFill>
              </a:rPr>
            </a:br>
            <a:r>
              <a:rPr lang="en-US" sz="2400" dirty="0" smtClean="0">
                <a:solidFill>
                  <a:schemeClr val="hlink"/>
                </a:solidFill>
              </a:rPr>
              <a:t/>
            </a:r>
            <a:br>
              <a:rPr lang="en-US" sz="2400" dirty="0" smtClean="0">
                <a:solidFill>
                  <a:schemeClr val="hlink"/>
                </a:solidFill>
              </a:rPr>
            </a:br>
            <a:r>
              <a:rPr lang="en-US" sz="4000" dirty="0" smtClean="0">
                <a:solidFill>
                  <a:srgbClr val="FFCC00"/>
                </a:solidFill>
              </a:rPr>
              <a:t>Field </a:t>
            </a:r>
            <a:r>
              <a:rPr lang="en-US" sz="4000" dirty="0" smtClean="0">
                <a:solidFill>
                  <a:srgbClr val="FFCC00"/>
                </a:solidFill>
              </a:rPr>
              <a:t>Training </a:t>
            </a:r>
            <a:r>
              <a:rPr lang="en-US" sz="4000" dirty="0" smtClean="0">
                <a:solidFill>
                  <a:srgbClr val="FFCC00"/>
                </a:solidFill>
              </a:rPr>
              <a:t>Experiences and Chemical Compatibility</a:t>
            </a:r>
            <a:r>
              <a:rPr lang="en-US" sz="2400" dirty="0" smtClean="0">
                <a:solidFill>
                  <a:schemeClr val="hlink"/>
                </a:solidFill>
              </a:rPr>
              <a:t/>
            </a:r>
            <a:br>
              <a:rPr lang="en-US" sz="2400" dirty="0" smtClean="0">
                <a:solidFill>
                  <a:schemeClr val="hlink"/>
                </a:solidFill>
              </a:rPr>
            </a:br>
            <a:r>
              <a:rPr lang="en-US" sz="2400" dirty="0" smtClean="0">
                <a:solidFill>
                  <a:schemeClr val="hlink"/>
                </a:solidFill>
              </a:rPr>
              <a:t/>
            </a:r>
            <a:br>
              <a:rPr lang="en-US" sz="2400" dirty="0" smtClean="0">
                <a:solidFill>
                  <a:schemeClr val="hlink"/>
                </a:solidFill>
              </a:rPr>
            </a:br>
            <a:endParaRPr lang="en-US" sz="1800" dirty="0" smtClean="0">
              <a:solidFill>
                <a:schemeClr val="hlink"/>
              </a:solidFill>
            </a:endParaRP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5181600"/>
            <a:ext cx="7239000" cy="1447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US" sz="1600" b="1" dirty="0" smtClean="0"/>
              <a:t>NGAN CHAI KEONG, Ph.D.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n-US" sz="1600" dirty="0" smtClean="0"/>
              <a:t>Principal Research Officer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n-US" sz="1600" dirty="0" smtClean="0"/>
              <a:t>Soil Science, Water and </a:t>
            </a:r>
            <a:r>
              <a:rPr lang="en-US" sz="1600" dirty="0" err="1" smtClean="0"/>
              <a:t>Fertiliser</a:t>
            </a:r>
            <a:r>
              <a:rPr lang="en-US" sz="1600" dirty="0" smtClean="0"/>
              <a:t> Research Centre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n-US" sz="1600" dirty="0" smtClean="0"/>
              <a:t>Malaysian Agricultural Research and Development Institute (MARDI)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n-US" sz="1600" dirty="0" smtClean="0"/>
              <a:t>www.mardi.gov.my</a:t>
            </a:r>
          </a:p>
        </p:txBody>
      </p:sp>
      <p:pic>
        <p:nvPicPr>
          <p:cNvPr id="5124" name="Picture 5" descr="Mardi%20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257800"/>
            <a:ext cx="12827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52400"/>
            <a:ext cx="9220200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5E5FF"/>
              </a:buClr>
              <a:buNone/>
            </a:pPr>
            <a:r>
              <a:rPr lang="en-US" sz="2800" b="1" kern="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Virtual Inception Workshop </a:t>
            </a:r>
            <a:r>
              <a:rPr lang="en-US" sz="2800" b="1" kern="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STDF - </a:t>
            </a:r>
            <a:r>
              <a:rPr lang="en-MY" sz="2800" b="1" kern="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Asia Pesticide Residue Mitigation through the Promotion of </a:t>
            </a:r>
            <a:r>
              <a:rPr lang="en-MY" sz="2800" b="1" kern="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Biopesticides</a:t>
            </a:r>
            <a:r>
              <a:rPr lang="en-MY" sz="2800" b="1" kern="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 and Enhancement of Trade Opportunities</a:t>
            </a:r>
            <a:endParaRPr lang="en-US" sz="2800" b="1" kern="0" dirty="0" smtClean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algn="ctr">
              <a:buClr>
                <a:srgbClr val="E5E5FF"/>
              </a:buClr>
              <a:buNone/>
            </a:pPr>
            <a:r>
              <a:rPr lang="en-US" sz="2800" b="1" kern="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6-7 August 2020</a:t>
            </a:r>
            <a:br>
              <a:rPr lang="en-US" sz="2800" b="1" kern="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</a:b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15941C2-03C7-4DC4-9E32-B21DB2D88422}" type="slidenum">
              <a:rPr lang="en-US" altLang="en-US" sz="1200" smtClean="0">
                <a:solidFill>
                  <a:srgbClr val="FFCC00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 smtClean="0">
              <a:solidFill>
                <a:srgbClr val="FFCC00"/>
              </a:solidFill>
              <a:latin typeface="Arial" pitchFamily="34" charset="0"/>
            </a:endParaRPr>
          </a:p>
        </p:txBody>
      </p:sp>
      <p:sp>
        <p:nvSpPr>
          <p:cNvPr id="229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990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hlink"/>
                </a:solidFill>
              </a:rPr>
              <a:t>Outline of Presentation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05000"/>
            <a:ext cx="7543800" cy="4038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Field training experiences</a:t>
            </a:r>
          </a:p>
          <a:p>
            <a:pPr eaLnBrk="1" hangingPunct="1">
              <a:defRPr/>
            </a:pPr>
            <a:r>
              <a:rPr lang="en-US" sz="2800" dirty="0" smtClean="0"/>
              <a:t>Chemical compatibility</a:t>
            </a:r>
          </a:p>
        </p:txBody>
      </p:sp>
    </p:spTree>
    <p:extLst>
      <p:ext uri="{BB962C8B-B14F-4D97-AF65-F5344CB8AC3E}">
        <p14:creationId xmlns:p14="http://schemas.microsoft.com/office/powerpoint/2010/main" val="77879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Field training experiences</a:t>
            </a:r>
            <a:endParaRPr lang="en-MY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F0B4-82F8-4051-AECF-28B1955CCD0D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424" y="1600200"/>
            <a:ext cx="600075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260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48629" y="260664"/>
            <a:ext cx="2971800" cy="1066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dirty="0">
                <a:solidFill>
                  <a:prstClr val="white"/>
                </a:solidFill>
                <a:effectLst/>
              </a:rPr>
              <a:t>Sponsor: </a:t>
            </a:r>
            <a:r>
              <a:rPr lang="en-US" sz="1800" dirty="0" smtClean="0">
                <a:solidFill>
                  <a:prstClr val="white"/>
                </a:solidFill>
                <a:effectLst/>
              </a:rPr>
              <a:t>STDF</a:t>
            </a:r>
            <a:endParaRPr lang="en-US" sz="1800" dirty="0">
              <a:solidFill>
                <a:prstClr val="white"/>
              </a:solidFill>
              <a:effectLst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dirty="0" smtClean="0">
                <a:solidFill>
                  <a:prstClr val="white"/>
                </a:solidFill>
                <a:effectLst/>
              </a:rPr>
              <a:t>(Standards and </a:t>
            </a:r>
            <a:r>
              <a:rPr lang="en-US" sz="1400" dirty="0">
                <a:solidFill>
                  <a:prstClr val="white"/>
                </a:solidFill>
                <a:effectLst/>
              </a:rPr>
              <a:t>Trade Development </a:t>
            </a:r>
            <a:r>
              <a:rPr lang="en-US" sz="1400" dirty="0" smtClean="0">
                <a:solidFill>
                  <a:prstClr val="white"/>
                </a:solidFill>
                <a:effectLst/>
              </a:rPr>
              <a:t>Facility)</a:t>
            </a:r>
            <a:endParaRPr lang="en-US" sz="1400" dirty="0">
              <a:solidFill>
                <a:prstClr val="white"/>
              </a:solidFill>
              <a:effectLst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90500" y="3198137"/>
            <a:ext cx="3848100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dirty="0">
                <a:solidFill>
                  <a:prstClr val="white"/>
                </a:solidFill>
                <a:effectLst/>
              </a:rPr>
              <a:t>study # PR10990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dirty="0" err="1">
                <a:solidFill>
                  <a:prstClr val="white"/>
                </a:solidFill>
                <a:effectLst/>
              </a:rPr>
              <a:t>pyripoxyfen</a:t>
            </a:r>
            <a:r>
              <a:rPr lang="en-US" sz="1800" dirty="0">
                <a:solidFill>
                  <a:prstClr val="white"/>
                </a:solidFill>
                <a:effectLst/>
              </a:rPr>
              <a:t>-mango: 6 field trials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84" y="5930773"/>
            <a:ext cx="2057400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dirty="0">
              <a:solidFill>
                <a:prstClr val="white"/>
              </a:solidFill>
              <a:effectLst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 smtClean="0">
                <a:solidFill>
                  <a:prstClr val="white"/>
                </a:solidFill>
                <a:effectLst/>
              </a:rPr>
              <a:t>SFA</a:t>
            </a:r>
            <a:r>
              <a:rPr lang="en-US" sz="1600" dirty="0">
                <a:solidFill>
                  <a:prstClr val="white"/>
                </a:solidFill>
                <a:effectLst/>
              </a:rPr>
              <a:t>, Singapore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(Lab analysis: 1</a:t>
            </a:r>
            <a:r>
              <a:rPr lang="en-US" sz="1600" baseline="30000" dirty="0">
                <a:solidFill>
                  <a:prstClr val="white"/>
                </a:solidFill>
                <a:effectLst/>
              </a:rPr>
              <a:t>st</a:t>
            </a:r>
            <a:r>
              <a:rPr lang="en-US" sz="1600" dirty="0">
                <a:solidFill>
                  <a:prstClr val="white"/>
                </a:solidFill>
                <a:effectLst/>
              </a:rPr>
              <a:t>, 2</a:t>
            </a:r>
            <a:r>
              <a:rPr lang="en-US" sz="1600" baseline="30000" dirty="0">
                <a:solidFill>
                  <a:prstClr val="white"/>
                </a:solidFill>
                <a:effectLst/>
              </a:rPr>
              <a:t>nd</a:t>
            </a:r>
            <a:r>
              <a:rPr lang="en-US" sz="1600" dirty="0">
                <a:solidFill>
                  <a:prstClr val="white"/>
                </a:solidFill>
                <a:effectLst/>
              </a:rPr>
              <a:t> &amp; 3</a:t>
            </a:r>
            <a:r>
              <a:rPr lang="en-US" sz="1600" baseline="30000" dirty="0">
                <a:solidFill>
                  <a:prstClr val="white"/>
                </a:solidFill>
                <a:effectLst/>
              </a:rPr>
              <a:t>rd</a:t>
            </a:r>
            <a:r>
              <a:rPr lang="en-US" sz="1600" dirty="0">
                <a:solidFill>
                  <a:prstClr val="white"/>
                </a:solidFill>
                <a:effectLst/>
              </a:rPr>
              <a:t> field trial)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dirty="0">
              <a:solidFill>
                <a:prstClr val="white"/>
              </a:solidFill>
              <a:effectLst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12204" y="4358112"/>
            <a:ext cx="2107196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MARDI, Malaysia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(6 field trials)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36204" y="5930773"/>
            <a:ext cx="2080791" cy="7008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DOA, Malaysia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(Lab analysis: 4</a:t>
            </a:r>
            <a:r>
              <a:rPr lang="en-US" sz="1600" baseline="30000" dirty="0">
                <a:solidFill>
                  <a:prstClr val="white"/>
                </a:solidFill>
                <a:effectLst/>
              </a:rPr>
              <a:t>th</a:t>
            </a:r>
            <a:r>
              <a:rPr lang="en-US" sz="1600" dirty="0">
                <a:solidFill>
                  <a:prstClr val="white"/>
                </a:solidFill>
                <a:effectLst/>
              </a:rPr>
              <a:t>, 5</a:t>
            </a:r>
            <a:r>
              <a:rPr lang="en-US" sz="1600" baseline="30000" dirty="0">
                <a:solidFill>
                  <a:prstClr val="white"/>
                </a:solidFill>
                <a:effectLst/>
              </a:rPr>
              <a:t>th</a:t>
            </a:r>
            <a:r>
              <a:rPr lang="en-US" sz="1600" dirty="0">
                <a:solidFill>
                  <a:prstClr val="white"/>
                </a:solidFill>
                <a:effectLst/>
              </a:rPr>
              <a:t> &amp; 6</a:t>
            </a:r>
            <a:r>
              <a:rPr lang="en-US" sz="1600" baseline="30000" dirty="0">
                <a:solidFill>
                  <a:prstClr val="white"/>
                </a:solidFill>
                <a:effectLst/>
              </a:rPr>
              <a:t>th</a:t>
            </a:r>
            <a:r>
              <a:rPr lang="en-US" sz="1600" dirty="0">
                <a:solidFill>
                  <a:prstClr val="white"/>
                </a:solidFill>
                <a:effectLst/>
              </a:rPr>
              <a:t> field trial)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4665" y="2057400"/>
            <a:ext cx="3810000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dirty="0">
                <a:solidFill>
                  <a:prstClr val="white"/>
                </a:solidFill>
                <a:effectLst/>
              </a:rPr>
              <a:t>ASEAN Secretariat &amp; ASEAN Expert Working Group –MRL</a:t>
            </a:r>
          </a:p>
        </p:txBody>
      </p:sp>
      <p:cxnSp>
        <p:nvCxnSpPr>
          <p:cNvPr id="18" name="Straight Arrow Connector 17"/>
          <p:cNvCxnSpPr>
            <a:stCxn id="16" idx="2"/>
            <a:endCxn id="8" idx="0"/>
          </p:cNvCxnSpPr>
          <p:nvPr/>
        </p:nvCxnSpPr>
        <p:spPr>
          <a:xfrm>
            <a:off x="2059665" y="2743200"/>
            <a:ext cx="54885" cy="4549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2"/>
            <a:endCxn id="9" idx="0"/>
          </p:cNvCxnSpPr>
          <p:nvPr/>
        </p:nvCxnSpPr>
        <p:spPr>
          <a:xfrm flipH="1">
            <a:off x="1088584" y="5043912"/>
            <a:ext cx="677218" cy="88686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 noChangeShapeType="1"/>
            <a:stCxn id="11" idx="2"/>
            <a:endCxn id="12" idx="0"/>
          </p:cNvCxnSpPr>
          <p:nvPr/>
        </p:nvCxnSpPr>
        <p:spPr bwMode="auto">
          <a:xfrm>
            <a:off x="1765802" y="5043912"/>
            <a:ext cx="1510798" cy="886861"/>
          </a:xfrm>
          <a:prstGeom prst="straightConnector1">
            <a:avLst/>
          </a:prstGeom>
          <a:noFill/>
          <a:ln w="19050" algn="ctr">
            <a:solidFill>
              <a:srgbClr val="065093"/>
            </a:solidFill>
            <a:round/>
            <a:headEnd/>
            <a:tailEnd type="arrow" w="med" len="med"/>
          </a:ln>
        </p:spPr>
      </p:cxnSp>
      <p:cxnSp>
        <p:nvCxnSpPr>
          <p:cNvPr id="24" name="Straight Arrow Connector 23"/>
          <p:cNvCxnSpPr>
            <a:cxnSpLocks noChangeShapeType="1"/>
            <a:stCxn id="8" idx="2"/>
            <a:endCxn id="11" idx="0"/>
          </p:cNvCxnSpPr>
          <p:nvPr/>
        </p:nvCxnSpPr>
        <p:spPr bwMode="auto">
          <a:xfrm flipH="1">
            <a:off x="1765802" y="3883937"/>
            <a:ext cx="348748" cy="474175"/>
          </a:xfrm>
          <a:prstGeom prst="straightConnector1">
            <a:avLst/>
          </a:prstGeom>
          <a:noFill/>
          <a:ln w="19050" algn="ctr">
            <a:solidFill>
              <a:srgbClr val="065093"/>
            </a:solidFill>
            <a:round/>
            <a:headEnd/>
            <a:tailEnd type="arrow" w="med" len="med"/>
          </a:ln>
        </p:spPr>
      </p:cxnSp>
      <p:cxnSp>
        <p:nvCxnSpPr>
          <p:cNvPr id="27" name="Straight Arrow Connector 26"/>
          <p:cNvCxnSpPr/>
          <p:nvPr/>
        </p:nvCxnSpPr>
        <p:spPr>
          <a:xfrm>
            <a:off x="1766936" y="1327464"/>
            <a:ext cx="1" cy="7299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73" idx="2"/>
            <a:endCxn id="75" idx="0"/>
          </p:cNvCxnSpPr>
          <p:nvPr/>
        </p:nvCxnSpPr>
        <p:spPr>
          <a:xfrm>
            <a:off x="5492624" y="5047118"/>
            <a:ext cx="1263525" cy="89874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4" idx="2"/>
            <a:endCxn id="73" idx="0"/>
          </p:cNvCxnSpPr>
          <p:nvPr/>
        </p:nvCxnSpPr>
        <p:spPr>
          <a:xfrm flipH="1">
            <a:off x="5492624" y="3908457"/>
            <a:ext cx="1286913" cy="45286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4" idx="2"/>
            <a:endCxn id="75" idx="0"/>
          </p:cNvCxnSpPr>
          <p:nvPr/>
        </p:nvCxnSpPr>
        <p:spPr>
          <a:xfrm flipH="1">
            <a:off x="6756149" y="3908457"/>
            <a:ext cx="23388" cy="20374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4" idx="2"/>
            <a:endCxn id="74" idx="0"/>
          </p:cNvCxnSpPr>
          <p:nvPr/>
        </p:nvCxnSpPr>
        <p:spPr>
          <a:xfrm>
            <a:off x="6779537" y="3908457"/>
            <a:ext cx="1315016" cy="45286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505200" y="-6036"/>
            <a:ext cx="5638800" cy="5334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b="1" dirty="0" smtClean="0">
                <a:solidFill>
                  <a:prstClr val="white"/>
                </a:solidFill>
                <a:effectLst/>
              </a:rPr>
              <a:t>THE FIRST PROJECT (2013-2016)</a:t>
            </a:r>
            <a:endParaRPr lang="en-US" sz="1800" b="1" dirty="0">
              <a:solidFill>
                <a:prstClr val="white"/>
              </a:solidFill>
              <a:effectLst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270754" y="1207146"/>
            <a:ext cx="2677562" cy="72455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800" dirty="0">
                <a:solidFill>
                  <a:srgbClr val="FFFFFF"/>
                </a:solidFill>
                <a:effectLst/>
              </a:rPr>
              <a:t>USDA-FAS &amp; IR-4 (Project &amp; technical </a:t>
            </a:r>
            <a:r>
              <a:rPr lang="en-US" sz="1800" dirty="0" err="1">
                <a:solidFill>
                  <a:srgbClr val="FFFFFF"/>
                </a:solidFill>
                <a:effectLst/>
              </a:rPr>
              <a:t>co-ordinator</a:t>
            </a:r>
            <a:r>
              <a:rPr lang="en-US" sz="1800" dirty="0">
                <a:solidFill>
                  <a:srgbClr val="FFFFFF"/>
                </a:solidFill>
                <a:effectLst/>
              </a:rPr>
              <a:t>)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64D62-1B43-4E06-8B8A-7C39AB0627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1766142" y="1600200"/>
            <a:ext cx="1510458" cy="1971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4702521" y="3222657"/>
            <a:ext cx="4154032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dirty="0">
                <a:solidFill>
                  <a:prstClr val="white"/>
                </a:solidFill>
                <a:effectLst/>
              </a:rPr>
              <a:t>Study # PR11251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dirty="0" err="1">
                <a:solidFill>
                  <a:prstClr val="white"/>
                </a:solidFill>
                <a:effectLst/>
              </a:rPr>
              <a:t>pyripoxyfen</a:t>
            </a:r>
            <a:r>
              <a:rPr lang="en-US" sz="1800" dirty="0">
                <a:solidFill>
                  <a:prstClr val="white"/>
                </a:solidFill>
                <a:effectLst/>
              </a:rPr>
              <a:t>-papaya: 7 field trials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730624" y="4361318"/>
            <a:ext cx="1524000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Brunei (one field trial)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332553" y="4361318"/>
            <a:ext cx="1524000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dirty="0">
                <a:solidFill>
                  <a:prstClr val="white"/>
                </a:solidFill>
                <a:effectLst/>
              </a:rPr>
              <a:t>The Philippines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dirty="0">
                <a:solidFill>
                  <a:prstClr val="white"/>
                </a:solidFill>
                <a:effectLst/>
              </a:rPr>
              <a:t>(3 field trials &amp; lab analysis)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5155949" y="5945863"/>
            <a:ext cx="3200400" cy="685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prstClr val="white"/>
                </a:solidFill>
                <a:effectLst/>
              </a:rPr>
              <a:t>Malaysia (3 field trials &amp; lab analysis inclusive of Brunei’s samples)</a:t>
            </a:r>
          </a:p>
        </p:txBody>
      </p:sp>
      <p:cxnSp>
        <p:nvCxnSpPr>
          <p:cNvPr id="146" name="Straight Arrow Connector 145"/>
          <p:cNvCxnSpPr>
            <a:stCxn id="16" idx="2"/>
            <a:endCxn id="54" idx="0"/>
          </p:cNvCxnSpPr>
          <p:nvPr/>
        </p:nvCxnSpPr>
        <p:spPr>
          <a:xfrm>
            <a:off x="2059665" y="2743200"/>
            <a:ext cx="4719872" cy="479457"/>
          </a:xfrm>
          <a:prstGeom prst="straightConnector1">
            <a:avLst/>
          </a:prstGeom>
          <a:ln w="190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384" y="4410916"/>
            <a:ext cx="504433" cy="489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4501779"/>
            <a:ext cx="412064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897" y="5469252"/>
            <a:ext cx="4143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897" y="5338016"/>
            <a:ext cx="743899" cy="53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436" y="1374177"/>
            <a:ext cx="695713" cy="39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537" y="1339985"/>
            <a:ext cx="34594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18" y="2174875"/>
            <a:ext cx="454639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5" y="5441677"/>
            <a:ext cx="690811" cy="346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429" y="570226"/>
            <a:ext cx="1428753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369172"/>
            <a:ext cx="7445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57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INTRODUCTION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838200"/>
            <a:ext cx="8458200" cy="403860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Hands-on field training with Dr. </a:t>
            </a:r>
            <a:r>
              <a:rPr lang="en-US" sz="2400" dirty="0" err="1" smtClean="0"/>
              <a:t>Braverman</a:t>
            </a:r>
            <a:r>
              <a:rPr lang="en-US" sz="2400" dirty="0" smtClean="0"/>
              <a:t> in 2012.</a:t>
            </a:r>
          </a:p>
          <a:p>
            <a:r>
              <a:rPr lang="en-US" sz="2400" dirty="0" smtClean="0"/>
              <a:t>Field training for project members and invited </a:t>
            </a:r>
            <a:r>
              <a:rPr lang="en-US" sz="2400" dirty="0"/>
              <a:t>observers </a:t>
            </a:r>
            <a:r>
              <a:rPr lang="en-US" sz="2400" dirty="0" smtClean="0"/>
              <a:t>(</a:t>
            </a:r>
            <a:r>
              <a:rPr lang="en-US" sz="2400" dirty="0"/>
              <a:t>ASEAN countries) was </a:t>
            </a:r>
            <a:r>
              <a:rPr lang="en-US" sz="2400" dirty="0" smtClean="0"/>
              <a:t>conducted in Thailand, January 2013.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F0B4-82F8-4051-AECF-28B1955CCD0D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46875"/>
            <a:ext cx="4408487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35715"/>
            <a:ext cx="4402137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4812" y="5959427"/>
            <a:ext cx="4038600" cy="4191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Hands-on field training</a:t>
            </a:r>
            <a:endParaRPr lang="en-MY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87" y="5867400"/>
            <a:ext cx="35306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2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Training </a:t>
            </a:r>
            <a:r>
              <a:rPr lang="en-US" dirty="0" smtClean="0">
                <a:solidFill>
                  <a:srgbClr val="FFC000"/>
                </a:solidFill>
              </a:rPr>
              <a:t>experiences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367" y="1600200"/>
            <a:ext cx="8229600" cy="4038600"/>
          </a:xfrm>
        </p:spPr>
        <p:txBody>
          <a:bodyPr/>
          <a:lstStyle/>
          <a:p>
            <a:r>
              <a:rPr lang="en-US" sz="2800" dirty="0" smtClean="0"/>
              <a:t>Field measurement and recording.</a:t>
            </a:r>
          </a:p>
          <a:p>
            <a:r>
              <a:rPr lang="en-US" sz="2800" dirty="0" smtClean="0"/>
              <a:t>Calibration of discharge rate of spraying equipment.</a:t>
            </a:r>
            <a:endParaRPr lang="en-US" sz="2400" dirty="0" smtClean="0"/>
          </a:p>
          <a:p>
            <a:r>
              <a:rPr lang="en-US" sz="2800" dirty="0" smtClean="0"/>
              <a:t>Calibration of sprayer walking speed.</a:t>
            </a:r>
          </a:p>
          <a:p>
            <a:r>
              <a:rPr lang="en-US" sz="2800" dirty="0" smtClean="0"/>
              <a:t>Pesticide application.</a:t>
            </a:r>
          </a:p>
          <a:p>
            <a:r>
              <a:rPr lang="en-US" sz="2800" dirty="0" smtClean="0"/>
              <a:t>Sampling protocol.</a:t>
            </a:r>
          </a:p>
          <a:p>
            <a:r>
              <a:rPr lang="en-US" sz="2800" dirty="0" smtClean="0"/>
              <a:t>Shipment of samples to local laboratory and Singapore. </a:t>
            </a:r>
          </a:p>
          <a:p>
            <a:r>
              <a:rPr lang="en-US" sz="2800" dirty="0" smtClean="0"/>
              <a:t>Quality assurance of the field phase of supervised residue trials.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6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2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Benefits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038600"/>
          </a:xfrm>
        </p:spPr>
        <p:txBody>
          <a:bodyPr/>
          <a:lstStyle/>
          <a:p>
            <a:r>
              <a:rPr lang="en-US" dirty="0" smtClean="0"/>
              <a:t>Exposure to conducting supervised residue field trial according to Good Laboratory Practice standard.</a:t>
            </a:r>
          </a:p>
          <a:p>
            <a:pPr lvl="1"/>
            <a:r>
              <a:rPr lang="en-US" dirty="0" smtClean="0"/>
              <a:t>Recording of field measurement, data and information. </a:t>
            </a:r>
          </a:p>
          <a:p>
            <a:r>
              <a:rPr lang="en-US" dirty="0" smtClean="0"/>
              <a:t>Networking and continuous collaboration with international partners.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Pesticide compatibility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25" y="1676400"/>
            <a:ext cx="8229600" cy="4038600"/>
          </a:xfrm>
        </p:spPr>
        <p:txBody>
          <a:bodyPr/>
          <a:lstStyle/>
          <a:p>
            <a:r>
              <a:rPr lang="en-US" dirty="0" smtClean="0"/>
              <a:t>Solution mixtures of pesticide products are to be applied on selected crops followed by crop samplings (multi-residue decline studies).</a:t>
            </a:r>
          </a:p>
          <a:p>
            <a:r>
              <a:rPr lang="en-US" dirty="0" smtClean="0"/>
              <a:t>Compatibility test for selected pesticides before multi-residue decline studies begin.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261356"/>
              </p:ext>
            </p:extLst>
          </p:nvPr>
        </p:nvGraphicFramePr>
        <p:xfrm>
          <a:off x="304800" y="838200"/>
          <a:ext cx="8534400" cy="5733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463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smtClean="0">
                          <a:effectLst/>
                        </a:rPr>
                        <a:t>Country </a:t>
                      </a:r>
                      <a:r>
                        <a:rPr lang="en-MY" sz="1100" b="1" dirty="0">
                          <a:effectLst/>
                        </a:rPr>
                        <a:t>where studies would be conducted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Crop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 pests</a:t>
                      </a:r>
                      <a:endParaRPr kumimoji="0" lang="en-MY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Chemical Pesticides Currently used causing residue issue</a:t>
                      </a:r>
                      <a:endParaRPr lang="en-MY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Group of pesticides for compatibility</a:t>
                      </a:r>
                      <a:r>
                        <a:rPr lang="en-US" sz="1100" b="1" baseline="0" dirty="0" smtClean="0"/>
                        <a:t> test</a:t>
                      </a:r>
                      <a:endParaRPr lang="en-MY" sz="1100" b="1" dirty="0"/>
                    </a:p>
                  </a:txBody>
                  <a:tcPr/>
                </a:tc>
              </a:tr>
              <a:tr h="19760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  <a:endParaRPr kumimoji="0" lang="en-MY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51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Malaysia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Sri Lanka  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Thailand</a:t>
                      </a:r>
                      <a:endParaRPr lang="en-MY" sz="1400" b="1" dirty="0">
                        <a:effectLst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err="1">
                          <a:effectLst/>
                        </a:rPr>
                        <a:t>Chili</a:t>
                      </a:r>
                      <a:r>
                        <a:rPr lang="en-MY" sz="1200" b="1" dirty="0">
                          <a:effectLst/>
                        </a:rPr>
                        <a:t> pepper / 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 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 </a:t>
                      </a:r>
                      <a:r>
                        <a:rPr lang="en-MY" sz="1200" b="1" dirty="0" err="1" smtClean="0">
                          <a:effectLst/>
                        </a:rPr>
                        <a:t>Thrips</a:t>
                      </a:r>
                      <a:r>
                        <a:rPr lang="en-MY" sz="1200" b="1" dirty="0" smtClean="0">
                          <a:effectLst/>
                        </a:rPr>
                        <a:t>, Aphids &amp;</a:t>
                      </a:r>
                      <a:r>
                        <a:rPr lang="en-MY" sz="1400" b="1" baseline="0" dirty="0" smtClean="0">
                          <a:effectLst/>
                        </a:rPr>
                        <a:t> </a:t>
                      </a:r>
                      <a:r>
                        <a:rPr lang="en-MY" sz="1200" b="1" dirty="0" smtClean="0">
                          <a:effectLst/>
                        </a:rPr>
                        <a:t>Whitefly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abamectin</a:t>
                      </a: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acephate</a:t>
                      </a:r>
                      <a:endParaRPr kumimoji="0" lang="en-MY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acetamiprid</a:t>
                      </a: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amitraz</a:t>
                      </a: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chlorpyrifos</a:t>
                      </a: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MY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51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diazinon</a:t>
                      </a:r>
                      <a:r>
                        <a:rPr kumimoji="0" lang="en-MY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fipronil</a:t>
                      </a:r>
                      <a:endParaRPr kumimoji="0" lang="en-MY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51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imidacloprid</a:t>
                      </a:r>
                      <a:endParaRPr kumimoji="0" lang="en-MY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51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methomyl</a:t>
                      </a:r>
                      <a:endParaRPr kumimoji="0" lang="en-MY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MY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profenophos</a:t>
                      </a:r>
                      <a:endParaRPr lang="en-MY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1</a:t>
                      </a:r>
                      <a:endParaRPr lang="en-MY" dirty="0"/>
                    </a:p>
                  </a:txBody>
                  <a:tcPr/>
                </a:tc>
              </a:tr>
              <a:tr h="967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Bangladesh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Nepal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Greens /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 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Aphids</a:t>
                      </a:r>
                      <a:r>
                        <a:rPr lang="en-MY" sz="1400" b="1" dirty="0" smtClean="0">
                          <a:effectLst/>
                        </a:rPr>
                        <a:t>,</a:t>
                      </a:r>
                      <a:r>
                        <a:rPr lang="en-MY" sz="1400" b="1" baseline="0" dirty="0" smtClean="0">
                          <a:effectLst/>
                        </a:rPr>
                        <a:t> </a:t>
                      </a:r>
                      <a:r>
                        <a:rPr lang="en-MY" sz="1200" b="1" dirty="0" smtClean="0">
                          <a:effectLst/>
                        </a:rPr>
                        <a:t>Whitefly, Grasshopper &amp; 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Diamondback </a:t>
                      </a:r>
                      <a:r>
                        <a:rPr lang="en-MY" sz="1200" b="1" dirty="0">
                          <a:effectLst/>
                        </a:rPr>
                        <a:t>moth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 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acetamiprid</a:t>
                      </a:r>
                      <a:endParaRPr lang="en-MY" sz="1100" b="1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imidacloprid</a:t>
                      </a:r>
                      <a:r>
                        <a:rPr lang="en-MY" sz="1100" b="1" dirty="0" smtClean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malathion</a:t>
                      </a:r>
                      <a:endParaRPr lang="en-MY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2</a:t>
                      </a:r>
                      <a:endParaRPr lang="en-MY" dirty="0"/>
                    </a:p>
                  </a:txBody>
                  <a:tcPr/>
                </a:tc>
              </a:tr>
              <a:tr h="578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MY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 smtClean="0">
                          <a:effectLst/>
                        </a:rPr>
                        <a:t>Laos 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Basil /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 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Aphids </a:t>
                      </a:r>
                      <a:r>
                        <a:rPr lang="en-MY" sz="1400" b="1" dirty="0" smtClean="0">
                          <a:effectLst/>
                        </a:rPr>
                        <a:t>&amp;</a:t>
                      </a:r>
                      <a:r>
                        <a:rPr lang="en-MY" sz="1400" b="1" baseline="0" dirty="0" smtClean="0">
                          <a:effectLst/>
                        </a:rPr>
                        <a:t> </a:t>
                      </a:r>
                      <a:r>
                        <a:rPr lang="en-MY" sz="1200" b="1" dirty="0" smtClean="0">
                          <a:effectLst/>
                        </a:rPr>
                        <a:t>White </a:t>
                      </a:r>
                      <a:r>
                        <a:rPr lang="en-MY" sz="1200" b="1" dirty="0">
                          <a:effectLst/>
                        </a:rPr>
                        <a:t>fly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>
                          <a:effectLst/>
                        </a:rPr>
                        <a:t>chlorpyrifos</a:t>
                      </a:r>
                      <a:r>
                        <a:rPr lang="en-MY" sz="1100" b="1" dirty="0">
                          <a:effectLst/>
                        </a:rPr>
                        <a:t> </a:t>
                      </a:r>
                      <a:endParaRPr lang="en-MY" sz="1100" b="1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cypermethrin</a:t>
                      </a:r>
                      <a:endParaRPr lang="en-MY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r>
                        <a:rPr lang="en-US" baseline="0" dirty="0" smtClean="0"/>
                        <a:t> 3 – no test</a:t>
                      </a:r>
                      <a:endParaRPr lang="en-MY" dirty="0"/>
                    </a:p>
                  </a:txBody>
                  <a:tcPr/>
                </a:tc>
              </a:tr>
              <a:tr h="768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Vietnam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Dragon fruit /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 </a:t>
                      </a: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i="1" dirty="0" err="1" smtClean="0">
                          <a:effectLst/>
                        </a:rPr>
                        <a:t>Bipolaris</a:t>
                      </a:r>
                      <a:r>
                        <a:rPr lang="en-MY" sz="1200" b="1" i="1" dirty="0" smtClean="0">
                          <a:effectLst/>
                        </a:rPr>
                        <a:t> Anthracnose</a:t>
                      </a:r>
                      <a:endParaRPr lang="en-MY" sz="1400" b="1" i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 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metalaxyl</a:t>
                      </a:r>
                      <a:r>
                        <a:rPr lang="en-MY" sz="1100" b="1" dirty="0" smtClean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hexaconazole</a:t>
                      </a:r>
                      <a:r>
                        <a:rPr lang="en-MY" sz="1100" b="1" dirty="0" smtClean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 smtClean="0">
                          <a:effectLst/>
                        </a:rPr>
                        <a:t>propiconazole</a:t>
                      </a:r>
                      <a:endParaRPr lang="en-MY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4</a:t>
                      </a:r>
                      <a:endParaRPr lang="en-MY" dirty="0"/>
                    </a:p>
                  </a:txBody>
                  <a:tcPr/>
                </a:tc>
              </a:tr>
              <a:tr h="578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Cambodia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Rice </a:t>
                      </a:r>
                      <a:r>
                        <a:rPr lang="en-MY" sz="1200" b="1" dirty="0" smtClean="0">
                          <a:effectLst/>
                        </a:rPr>
                        <a:t>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4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b="1" dirty="0">
                          <a:effectLst/>
                        </a:rPr>
                        <a:t>Panicle blast</a:t>
                      </a:r>
                      <a:endParaRPr lang="en-MY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b="1" dirty="0" err="1">
                          <a:effectLst/>
                        </a:rPr>
                        <a:t>tricyclazole</a:t>
                      </a:r>
                      <a:endParaRPr lang="en-MY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80" marR="47180"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5 – no test</a:t>
                      </a:r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</a:rPr>
              <a:t>Procedure on pesticide compatibility test</a:t>
            </a:r>
            <a:endParaRPr lang="en-MY" sz="3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229600" cy="4038600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smtClean="0">
                <a:effectLst/>
              </a:rPr>
              <a:t>1.</a:t>
            </a:r>
            <a:r>
              <a:rPr lang="en-US" sz="1200" dirty="0">
                <a:effectLst/>
              </a:rPr>
              <a:t>  Wear gloves , mask , goggles and whatever safety equipment is listed on the labels.</a:t>
            </a:r>
          </a:p>
          <a:p>
            <a:pPr marL="0" indent="0">
              <a:buNone/>
            </a:pPr>
            <a:r>
              <a:rPr lang="en-US" sz="1200" dirty="0" smtClean="0">
                <a:effectLst/>
              </a:rPr>
              <a:t>2.</a:t>
            </a:r>
            <a:r>
              <a:rPr lang="en-US" sz="1200" dirty="0">
                <a:effectLst/>
              </a:rPr>
              <a:t>  Get 2 clean containers that can hold over a liter, preferably one with a lid that you can close and shake. </a:t>
            </a:r>
          </a:p>
          <a:p>
            <a:pPr marL="0" indent="0">
              <a:buNone/>
            </a:pPr>
            <a:r>
              <a:rPr lang="en-US" sz="1200" dirty="0" smtClean="0">
                <a:effectLst/>
              </a:rPr>
              <a:t>3. </a:t>
            </a:r>
            <a:r>
              <a:rPr lang="en-US" sz="1200" dirty="0">
                <a:effectLst/>
              </a:rPr>
              <a:t>Get a strainer that you can use to filter out any precipitate. Something like the photo below.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4. Put the test substances in order with all the EC formulations first , then SL, then SC formulation. Within each formulation type, create an order of the smallest volume to largest volume(</a:t>
            </a:r>
            <a:r>
              <a:rPr lang="en-US" sz="1200" dirty="0" err="1">
                <a:effectLst/>
              </a:rPr>
              <a:t>Acetamiprid</a:t>
            </a:r>
            <a:r>
              <a:rPr lang="en-US" sz="1200" dirty="0">
                <a:effectLst/>
              </a:rPr>
              <a:t> 0.25 ml/L... up to </a:t>
            </a:r>
            <a:r>
              <a:rPr lang="en-US" sz="1200" dirty="0" err="1">
                <a:effectLst/>
              </a:rPr>
              <a:t>Malathion</a:t>
            </a:r>
            <a:r>
              <a:rPr lang="en-US" sz="1200" dirty="0">
                <a:effectLst/>
              </a:rPr>
              <a:t> </a:t>
            </a:r>
            <a:r>
              <a:rPr lang="en-US" sz="1200" dirty="0" smtClean="0">
                <a:effectLst/>
              </a:rPr>
              <a:t>2.5ml/L).</a:t>
            </a:r>
            <a:endParaRPr lang="en-US" sz="1200" dirty="0">
              <a:effectLst/>
            </a:endParaRPr>
          </a:p>
          <a:p>
            <a:pPr marL="0" indent="0">
              <a:buNone/>
            </a:pPr>
            <a:r>
              <a:rPr lang="en-US" sz="1200" dirty="0">
                <a:effectLst/>
              </a:rPr>
              <a:t>5. Pour 1 liter of water into one container.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6.  Add 0.25 ml </a:t>
            </a:r>
            <a:r>
              <a:rPr lang="en-US" sz="1200" dirty="0" err="1">
                <a:effectLst/>
              </a:rPr>
              <a:t>Acetamiprid</a:t>
            </a:r>
            <a:r>
              <a:rPr lang="en-US" sz="1200" dirty="0">
                <a:effectLst/>
              </a:rPr>
              <a:t> to the </a:t>
            </a:r>
            <a:r>
              <a:rPr lang="en-US" sz="1200" dirty="0" smtClean="0">
                <a:effectLst/>
              </a:rPr>
              <a:t>water.</a:t>
            </a:r>
            <a:endParaRPr lang="en-US" sz="1200" dirty="0">
              <a:effectLst/>
            </a:endParaRPr>
          </a:p>
          <a:p>
            <a:pPr marL="0" indent="0">
              <a:buNone/>
            </a:pPr>
            <a:r>
              <a:rPr lang="en-US" sz="1200" dirty="0" smtClean="0">
                <a:effectLst/>
              </a:rPr>
              <a:t>7. Shake </a:t>
            </a:r>
            <a:r>
              <a:rPr lang="en-US" sz="1200" dirty="0">
                <a:effectLst/>
              </a:rPr>
              <a:t>well, observe the color, write it down and take a picture.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8. Add the second product to the same first liter of solution you started with.</a:t>
            </a:r>
          </a:p>
          <a:p>
            <a:pPr marL="0" indent="0">
              <a:buNone/>
            </a:pPr>
            <a:r>
              <a:rPr lang="en-US" sz="1200" dirty="0" smtClean="0">
                <a:effectLst/>
              </a:rPr>
              <a:t>9.  Shake </a:t>
            </a:r>
            <a:r>
              <a:rPr lang="en-US" sz="1200" dirty="0">
                <a:effectLst/>
              </a:rPr>
              <a:t>well, observe the color, write it down and take a picture.</a:t>
            </a:r>
          </a:p>
          <a:p>
            <a:pPr marL="0" indent="0">
              <a:buNone/>
            </a:pPr>
            <a:r>
              <a:rPr lang="en-US" sz="1200" dirty="0" smtClean="0">
                <a:effectLst/>
              </a:rPr>
              <a:t>10. </a:t>
            </a:r>
            <a:r>
              <a:rPr lang="en-US" sz="1200" dirty="0">
                <a:effectLst/>
              </a:rPr>
              <a:t>W</a:t>
            </a:r>
            <a:r>
              <a:rPr lang="en-US" sz="1200" dirty="0" smtClean="0">
                <a:effectLst/>
              </a:rPr>
              <a:t>ait </a:t>
            </a:r>
            <a:r>
              <a:rPr lang="en-US" sz="1200" dirty="0">
                <a:effectLst/>
              </a:rPr>
              <a:t>a few minutes and see if there is any odd color change, heat given off or any precipitate formed.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11. If the mixture is to cloudy or you can't tell if a precipitate has formed, pour from one container to the other container through the strainer.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12. Keep repeating the process with each new product you add,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13. If there is some type of adverse reaction (Lets say after adding product number 5), go back and prepare products 1-4. Skip 5 and add number 6 instead and keep going until you reach a problem.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14. If any are left out, prepare a second liter of water an combine only the ones that were left out. Hopefully, they will all get along ok.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15. After you have determined the maximum number that can all be within one liter mix we want to know if the mixture is phytotoxic.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16</a:t>
            </a:r>
            <a:r>
              <a:rPr lang="en-US" sz="1200" dirty="0" smtClean="0">
                <a:effectLst/>
              </a:rPr>
              <a:t>. Place </a:t>
            </a:r>
            <a:r>
              <a:rPr lang="en-US" sz="1200" dirty="0">
                <a:effectLst/>
              </a:rPr>
              <a:t>the mixture in a sprayer and see if the mixture is spraying out ok without clogging.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17. Shake well and spray 4 separate areas (Replications) of areas (Maybe about 1 square meter/plot)  with a dense population of small weeds. Observe sprayed plots at 3, 7 and 14 days after application for any leaf burn, stunting or odd appearance. Set up a control plot too. Record and photograph.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18. After spraying look at the nozzle and the bottom of the sprayer for any unusual amount of clumps/clogging.</a:t>
            </a:r>
          </a:p>
          <a:p>
            <a:pPr marL="0" indent="0">
              <a:buNone/>
            </a:pPr>
            <a:r>
              <a:rPr lang="en-US" sz="1200" dirty="0">
                <a:effectLst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10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3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</a:rPr>
              <a:t>Evaluating compatibility of pesticides</a:t>
            </a:r>
            <a:endParaRPr lang="en-MY" sz="3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observations were made:</a:t>
            </a:r>
          </a:p>
          <a:p>
            <a:pPr lvl="1"/>
            <a:r>
              <a:rPr lang="en-US" dirty="0" err="1"/>
              <a:t>C</a:t>
            </a:r>
            <a:r>
              <a:rPr lang="en-US" dirty="0" err="1" smtClean="0"/>
              <a:t>olour</a:t>
            </a:r>
            <a:r>
              <a:rPr lang="en-US" dirty="0" smtClean="0"/>
              <a:t> change in solution.</a:t>
            </a:r>
          </a:p>
          <a:p>
            <a:pPr lvl="1"/>
            <a:r>
              <a:rPr lang="en-US" dirty="0"/>
              <a:t>Exothermic </a:t>
            </a:r>
            <a:r>
              <a:rPr lang="en-US" dirty="0" smtClean="0"/>
              <a:t>effect in solution.</a:t>
            </a:r>
            <a:endParaRPr lang="en-US" dirty="0"/>
          </a:p>
          <a:p>
            <a:pPr lvl="1"/>
            <a:r>
              <a:rPr lang="en-US" dirty="0" smtClean="0"/>
              <a:t>Precipitation in solution.</a:t>
            </a:r>
          </a:p>
          <a:p>
            <a:pPr lvl="1"/>
            <a:r>
              <a:rPr lang="en-US" dirty="0" smtClean="0"/>
              <a:t>Any filtered solids in the sieve.</a:t>
            </a:r>
          </a:p>
          <a:p>
            <a:pPr lvl="1"/>
            <a:r>
              <a:rPr lang="en-US" dirty="0" smtClean="0"/>
              <a:t>Phytotoxic effect of solution mixtures.</a:t>
            </a:r>
          </a:p>
          <a:p>
            <a:pPr lvl="1"/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11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59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</a:t>
            </a:r>
            <a:r>
              <a:rPr lang="en-US" dirty="0" smtClean="0">
                <a:solidFill>
                  <a:srgbClr val="FFC000"/>
                </a:solidFill>
              </a:rPr>
              <a:t>esticide compatibility - Group </a:t>
            </a:r>
            <a:r>
              <a:rPr lang="en-US" dirty="0">
                <a:solidFill>
                  <a:srgbClr val="FFC000"/>
                </a:solidFill>
              </a:rPr>
              <a:t>1 </a:t>
            </a:r>
            <a:endParaRPr lang="en-MY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12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331666"/>
            <a:ext cx="1151886" cy="1535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401" y="1371618"/>
            <a:ext cx="1160075" cy="15467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577" y="1350791"/>
            <a:ext cx="1151886" cy="153584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86" y="4218570"/>
            <a:ext cx="1151886" cy="154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41" y="4178084"/>
            <a:ext cx="1153333" cy="153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Content Placeholder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610100" y="4235679"/>
            <a:ext cx="1143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11" y="1371618"/>
            <a:ext cx="1160075" cy="154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96" y="1974603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1993579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106" y="1985489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37412" y="3558086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702185" y="4746061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83287" y="4746062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010400" y="2886323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Amitraz</a:t>
            </a:r>
            <a:endParaRPr lang="en-MY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2938867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Diazinon</a:t>
            </a:r>
            <a:endParaRPr lang="en-MY" dirty="0"/>
          </a:p>
        </p:txBody>
      </p:sp>
      <p:sp>
        <p:nvSpPr>
          <p:cNvPr id="19" name="TextBox 18"/>
          <p:cNvSpPr txBox="1"/>
          <p:nvPr/>
        </p:nvSpPr>
        <p:spPr>
          <a:xfrm>
            <a:off x="4305300" y="5759679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Imidacloprid</a:t>
            </a:r>
            <a:endParaRPr lang="en-MY" dirty="0"/>
          </a:p>
        </p:txBody>
      </p:sp>
      <p:sp>
        <p:nvSpPr>
          <p:cNvPr id="20" name="TextBox 19"/>
          <p:cNvSpPr txBox="1"/>
          <p:nvPr/>
        </p:nvSpPr>
        <p:spPr>
          <a:xfrm>
            <a:off x="2345389" y="288632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 err="1" smtClean="0"/>
              <a:t>Chlorpyrifos</a:t>
            </a:r>
            <a:r>
              <a:rPr lang="en-US" sz="2000" dirty="0" smtClean="0"/>
              <a:t> + </a:t>
            </a:r>
            <a:r>
              <a:rPr lang="en-US" sz="2000" dirty="0" err="1" smtClean="0"/>
              <a:t>cypermethrin</a:t>
            </a:r>
            <a:endParaRPr lang="en-MY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2290897" y="5780710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Fipronil</a:t>
            </a:r>
            <a:endParaRPr lang="en-MY" dirty="0"/>
          </a:p>
        </p:txBody>
      </p:sp>
      <p:sp>
        <p:nvSpPr>
          <p:cNvPr id="22" name="TextBox 21"/>
          <p:cNvSpPr txBox="1"/>
          <p:nvPr/>
        </p:nvSpPr>
        <p:spPr>
          <a:xfrm>
            <a:off x="6629400" y="5780710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Acetamiprid</a:t>
            </a:r>
            <a:endParaRPr lang="en-MY" dirty="0"/>
          </a:p>
        </p:txBody>
      </p:sp>
      <p:sp>
        <p:nvSpPr>
          <p:cNvPr id="23" name="TextBox 22"/>
          <p:cNvSpPr txBox="1"/>
          <p:nvPr/>
        </p:nvSpPr>
        <p:spPr>
          <a:xfrm>
            <a:off x="298914" y="2930215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Abamectin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74612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</a:t>
            </a:r>
            <a:r>
              <a:rPr lang="en-US" dirty="0" smtClean="0">
                <a:solidFill>
                  <a:srgbClr val="FFC000"/>
                </a:solidFill>
              </a:rPr>
              <a:t>esticide compatibility - Group </a:t>
            </a:r>
            <a:r>
              <a:rPr lang="en-US" dirty="0">
                <a:solidFill>
                  <a:srgbClr val="FFC000"/>
                </a:solidFill>
              </a:rPr>
              <a:t>2 </a:t>
            </a:r>
            <a:endParaRPr lang="en-MY" dirty="0">
              <a:solidFill>
                <a:srgbClr val="FFC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6600" y="1334406"/>
            <a:ext cx="2344793" cy="31263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13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95400"/>
            <a:ext cx="2374049" cy="31653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" y="1295400"/>
            <a:ext cx="2374049" cy="31653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4648200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Malathion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4648200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Imidacloprid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6553200" y="4648200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Acetamiprid</a:t>
            </a:r>
            <a:endParaRPr lang="en-MY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2431198" y="4738007"/>
            <a:ext cx="685800" cy="305564"/>
          </a:xfrm>
          <a:prstGeom prst="righ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tabLst/>
            </a:pPr>
            <a:endParaRPr kumimoji="0" lang="en-MY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5486400" y="4814207"/>
            <a:ext cx="685800" cy="305564"/>
          </a:xfrm>
          <a:prstGeom prst="righ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tabLst/>
            </a:pPr>
            <a:endParaRPr kumimoji="0" lang="en-MY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91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Pesticide compatibility - Group 2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4038600"/>
          </a:xfrm>
        </p:spPr>
        <p:txBody>
          <a:bodyPr/>
          <a:lstStyle/>
          <a:p>
            <a:r>
              <a:rPr lang="en-US" dirty="0" smtClean="0"/>
              <a:t>No observed precipitation.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14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3352800" cy="44703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940858"/>
            <a:ext cx="3409950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83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Pesticide compatibility - Group </a:t>
            </a:r>
            <a:r>
              <a:rPr lang="en-US" dirty="0">
                <a:solidFill>
                  <a:srgbClr val="FFC000"/>
                </a:solidFill>
              </a:rPr>
              <a:t>4 </a:t>
            </a:r>
            <a:endParaRPr lang="en-MY" dirty="0">
              <a:solidFill>
                <a:srgbClr val="FFC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0800" y="1219200"/>
            <a:ext cx="2376488" cy="31686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15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438" y="1219200"/>
            <a:ext cx="2343150" cy="3124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" y="1219200"/>
            <a:ext cx="2371725" cy="3162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29000" y="4683204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Hexaconazole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706702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Propiconazole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6705600" y="4668993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/>
              <a:t>Metalaxyl</a:t>
            </a:r>
            <a:endParaRPr lang="en-MY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2514600" y="4800600"/>
            <a:ext cx="685800" cy="305564"/>
          </a:xfrm>
          <a:prstGeom prst="righ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tabLst/>
            </a:pPr>
            <a:endParaRPr kumimoji="0" lang="en-MY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5715000" y="4747043"/>
            <a:ext cx="685800" cy="305564"/>
          </a:xfrm>
          <a:prstGeom prst="righ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tabLst/>
            </a:pPr>
            <a:endParaRPr kumimoji="0" lang="en-MY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217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Pesticide compatibility - Group 4 </a:t>
            </a:r>
            <a:endParaRPr lang="en-MY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6788EE7E-DDCC-475E-94AF-C30FF7E9AE2C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16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15193"/>
            <a:ext cx="35433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15193"/>
            <a:ext cx="348615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309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Pesticide compatibility - Group 4 </a:t>
            </a:r>
            <a:endParaRPr lang="en-MY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981200"/>
            <a:ext cx="3962400" cy="4038600"/>
          </a:xfrm>
        </p:spPr>
        <p:txBody>
          <a:bodyPr/>
          <a:lstStyle/>
          <a:p>
            <a:r>
              <a:rPr lang="en-US" dirty="0" smtClean="0"/>
              <a:t>Filtered solids on the sieve.</a:t>
            </a:r>
            <a:endParaRPr lang="en-MY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EE7E-DDCC-475E-94AF-C30FF7E9AE2C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3086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349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C000"/>
                </a:solidFill>
              </a:rPr>
              <a:t>Results from pesticide product mixing test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pesticides were compatible (no exothermic effect, precipitation &amp; filtered solids) solid for group 1 and group 2.  </a:t>
            </a:r>
          </a:p>
          <a:p>
            <a:r>
              <a:rPr lang="en-US" dirty="0" smtClean="0"/>
              <a:t>For group 4, excluding </a:t>
            </a:r>
            <a:r>
              <a:rPr lang="en-US" dirty="0" err="1" smtClean="0"/>
              <a:t>metalaxyl</a:t>
            </a:r>
            <a:r>
              <a:rPr lang="en-US" dirty="0" smtClean="0"/>
              <a:t> (WP formulation), the rest of the pesticides (</a:t>
            </a:r>
            <a:r>
              <a:rPr lang="en-US" dirty="0" err="1" smtClean="0"/>
              <a:t>propiconazole</a:t>
            </a:r>
            <a:r>
              <a:rPr lang="en-US" dirty="0" smtClean="0"/>
              <a:t> &amp; </a:t>
            </a:r>
            <a:r>
              <a:rPr lang="en-US" dirty="0" err="1" smtClean="0"/>
              <a:t>hexaconazole</a:t>
            </a:r>
            <a:r>
              <a:rPr lang="en-US" dirty="0" smtClean="0"/>
              <a:t>) were compatible.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18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0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Phytotoxic effect observation at 3 days after application</a:t>
            </a:r>
            <a:endParaRPr lang="en-MY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19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3248526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81" y="1357991"/>
            <a:ext cx="3272696" cy="184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80" y="4038600"/>
            <a:ext cx="3314699" cy="1866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79" y="4136571"/>
            <a:ext cx="3314700" cy="1866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0572" y="3290206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Control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6112472" y="3276600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Group 1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1820206" y="6019800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Group 2</a:t>
            </a:r>
            <a:endParaRPr lang="en-MY" dirty="0"/>
          </a:p>
        </p:txBody>
      </p:sp>
      <p:sp>
        <p:nvSpPr>
          <p:cNvPr id="11" name="TextBox 10"/>
          <p:cNvSpPr txBox="1"/>
          <p:nvPr/>
        </p:nvSpPr>
        <p:spPr>
          <a:xfrm>
            <a:off x="6266734" y="6036128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Group 4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95398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Phytotoxic effect </a:t>
            </a:r>
            <a:r>
              <a:rPr lang="en-US" sz="2400" dirty="0" smtClean="0"/>
              <a:t>observation  at 7 days after application</a:t>
            </a:r>
            <a:endParaRPr lang="en-MY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564" y="1376362"/>
            <a:ext cx="27559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29718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64" y="3972425"/>
            <a:ext cx="28702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90600" y="3524250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Group 1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6230257" y="3415393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Group 2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3823607" y="6125075"/>
            <a:ext cx="128451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Group 4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96345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Progress of phytotoxic observation</a:t>
            </a:r>
            <a:endParaRPr lang="en-MY" dirty="0">
              <a:solidFill>
                <a:srgbClr val="FFC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phytotoxic effect was observed up </a:t>
            </a:r>
            <a:r>
              <a:rPr lang="en-US" dirty="0"/>
              <a:t>to 7 days after </a:t>
            </a:r>
            <a:r>
              <a:rPr lang="en-US" dirty="0" smtClean="0"/>
              <a:t>application in Group 1, Group 2 and Group 4 plots.</a:t>
            </a:r>
          </a:p>
          <a:p>
            <a:r>
              <a:rPr lang="en-US" dirty="0" smtClean="0"/>
              <a:t>The last observation (14 days after application) is scheduled on 10 August 2020.</a:t>
            </a:r>
          </a:p>
          <a:p>
            <a:endParaRPr lang="en-MY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EE7E-DDCC-475E-94AF-C30FF7E9AE2C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7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MY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EE7E-DDCC-475E-94AF-C30FF7E9AE2C}" type="slidenum">
              <a:rPr lang="en-US" smtClean="0">
                <a:solidFill>
                  <a:srgbClr val="FFCC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FFCC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4572000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urved Connector 4"/>
          <p:cNvCxnSpPr/>
          <p:nvPr/>
        </p:nvCxnSpPr>
        <p:spPr bwMode="auto">
          <a:xfrm rot="10800000">
            <a:off x="1676400" y="1143000"/>
            <a:ext cx="2819400" cy="1447800"/>
          </a:xfrm>
          <a:prstGeom prst="curvedConnector3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Curved Connector 13"/>
          <p:cNvCxnSpPr/>
          <p:nvPr/>
        </p:nvCxnSpPr>
        <p:spPr bwMode="auto">
          <a:xfrm flipV="1">
            <a:off x="4953000" y="1600200"/>
            <a:ext cx="2514600" cy="846364"/>
          </a:xfrm>
          <a:prstGeom prst="curvedConnector3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1066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819400"/>
            <a:ext cx="1066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urved Connector 5"/>
          <p:cNvCxnSpPr/>
          <p:nvPr/>
        </p:nvCxnSpPr>
        <p:spPr bwMode="auto">
          <a:xfrm rot="10800000" flipV="1">
            <a:off x="1828800" y="4572000"/>
            <a:ext cx="2133600" cy="990600"/>
          </a:xfrm>
          <a:prstGeom prst="curvedConnector3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81001" y="2446564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Mr. </a:t>
            </a:r>
            <a:r>
              <a:rPr lang="en-US" dirty="0" err="1" smtClean="0"/>
              <a:t>Shahid</a:t>
            </a:r>
            <a:endParaRPr lang="en-MY" dirty="0"/>
          </a:p>
        </p:txBody>
      </p:sp>
      <p:sp>
        <p:nvSpPr>
          <p:cNvPr id="12" name="TextBox 11"/>
          <p:cNvSpPr txBox="1"/>
          <p:nvPr/>
        </p:nvSpPr>
        <p:spPr>
          <a:xfrm>
            <a:off x="7467600" y="4332514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Mr. </a:t>
            </a:r>
            <a:r>
              <a:rPr lang="en-US" dirty="0" err="1" smtClean="0"/>
              <a:t>Azhar</a:t>
            </a:r>
            <a:endParaRPr lang="en-MY" dirty="0"/>
          </a:p>
        </p:txBody>
      </p:sp>
      <p:pic>
        <p:nvPicPr>
          <p:cNvPr id="3077" name="Picture 5" descr="http://edirektori.mardi.gov.my/foto/160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4648200"/>
            <a:ext cx="10668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47662" y="6172201"/>
            <a:ext cx="174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Ms. </a:t>
            </a:r>
            <a:r>
              <a:rPr lang="en-US" dirty="0" err="1" smtClean="0"/>
              <a:t>Jamaliah</a:t>
            </a:r>
            <a:endParaRPr lang="en-MY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521" y="719137"/>
            <a:ext cx="1147762" cy="114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086600" y="1856466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Dr. </a:t>
            </a:r>
            <a:r>
              <a:rPr lang="en-US" dirty="0" err="1" smtClean="0"/>
              <a:t>Braverman</a:t>
            </a:r>
            <a:endParaRPr lang="en-MY" dirty="0"/>
          </a:p>
        </p:txBody>
      </p:sp>
      <p:cxnSp>
        <p:nvCxnSpPr>
          <p:cNvPr id="10" name="Curved Connector 9"/>
          <p:cNvCxnSpPr/>
          <p:nvPr/>
        </p:nvCxnSpPr>
        <p:spPr bwMode="auto">
          <a:xfrm flipV="1">
            <a:off x="5410200" y="4114800"/>
            <a:ext cx="2057400" cy="304800"/>
          </a:xfrm>
          <a:prstGeom prst="curvedConnector3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43027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THANK YOU</a:t>
            </a:r>
            <a:endParaRPr lang="en-MY" dirty="0">
              <a:solidFill>
                <a:srgbClr val="FFC000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E5E5FF"/>
              </a:buClr>
              <a:defRPr/>
            </a:pPr>
            <a:fld id="{0A1C1B10-BB6E-4809-92C0-CA11DAA790C8}" type="slidenum">
              <a:rPr lang="en-US" smtClean="0">
                <a:solidFill>
                  <a:srgbClr val="FFCC00"/>
                </a:solidFill>
              </a:rPr>
              <a:pPr>
                <a:buClr>
                  <a:srgbClr val="E5E5FF"/>
                </a:buClr>
                <a:defRPr/>
              </a:pPr>
              <a:t>23</a:t>
            </a:fld>
            <a:endParaRPr 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15466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n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n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n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n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n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n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6539</TotalTime>
  <Words>674</Words>
  <Application>Microsoft Office PowerPoint</Application>
  <PresentationFormat>On-screen Show (4:3)</PresentationFormat>
  <Paragraphs>209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Stream</vt:lpstr>
      <vt:lpstr>4_Stream</vt:lpstr>
      <vt:lpstr>2_Stream</vt:lpstr>
      <vt:lpstr>1_Office Theme</vt:lpstr>
      <vt:lpstr>  Field Training Experiences and Chemical Compatibility  </vt:lpstr>
      <vt:lpstr>Outline of Presentation</vt:lpstr>
      <vt:lpstr>Field training experiences</vt:lpstr>
      <vt:lpstr>PowerPoint Presentation</vt:lpstr>
      <vt:lpstr>INTRODUCTION</vt:lpstr>
      <vt:lpstr>Training experiences</vt:lpstr>
      <vt:lpstr>Benefits</vt:lpstr>
      <vt:lpstr>Pesticide compatibility</vt:lpstr>
      <vt:lpstr>PowerPoint Presentation</vt:lpstr>
      <vt:lpstr>Procedure on pesticide compatibility test</vt:lpstr>
      <vt:lpstr>Evaluating compatibility of pesticides</vt:lpstr>
      <vt:lpstr>Pesticide compatibility - Group 1 </vt:lpstr>
      <vt:lpstr>Pesticide compatibility - Group 2 </vt:lpstr>
      <vt:lpstr>Pesticide compatibility - Group 2 </vt:lpstr>
      <vt:lpstr>Pesticide compatibility - Group 4 </vt:lpstr>
      <vt:lpstr>Pesticide compatibility - Group 4 </vt:lpstr>
      <vt:lpstr>Pesticide compatibility - Group 4 </vt:lpstr>
      <vt:lpstr>Results from pesticide product mixing test</vt:lpstr>
      <vt:lpstr>Phytotoxic effect observation at 3 days after application</vt:lpstr>
      <vt:lpstr>Phytotoxic effect observation  at 7 days after application</vt:lpstr>
      <vt:lpstr>Progress of phytotoxic observation</vt:lpstr>
      <vt:lpstr>Acknowledgement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MARDI</dc:creator>
  <cp:lastModifiedBy>User</cp:lastModifiedBy>
  <cp:revision>376</cp:revision>
  <dcterms:created xsi:type="dcterms:W3CDTF">2007-05-23T08:57:06Z</dcterms:created>
  <dcterms:modified xsi:type="dcterms:W3CDTF">2020-08-06T07:23:03Z</dcterms:modified>
</cp:coreProperties>
</file>